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y="5143500" cx="9144000"/>
  <p:notesSz cx="6858000" cy="9144000"/>
  <p:embeddedFontLst>
    <p:embeddedFont>
      <p:font typeface="Playfair Display"/>
      <p:regular r:id="rId38"/>
      <p:bold r:id="rId39"/>
      <p:italic r:id="rId40"/>
      <p:boldItalic r:id="rId41"/>
    </p:embeddedFont>
    <p:embeddedFont>
      <p:font typeface="Montserrat"/>
      <p:regular r:id="rId42"/>
      <p:bold r:id="rId43"/>
    </p:embeddedFont>
    <p:embeddedFont>
      <p:font typeface="Oswald"/>
      <p:regular r:id="rId44"/>
      <p:bold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PlayfairDisplay-italic.fntdata"/><Relationship Id="rId20" Type="http://schemas.openxmlformats.org/officeDocument/2006/relationships/slide" Target="slides/slide16.xml"/><Relationship Id="rId42" Type="http://schemas.openxmlformats.org/officeDocument/2006/relationships/font" Target="fonts/Montserrat-regular.fntdata"/><Relationship Id="rId41" Type="http://schemas.openxmlformats.org/officeDocument/2006/relationships/font" Target="fonts/PlayfairDisplay-boldItalic.fntdata"/><Relationship Id="rId22" Type="http://schemas.openxmlformats.org/officeDocument/2006/relationships/slide" Target="slides/slide18.xml"/><Relationship Id="rId44" Type="http://schemas.openxmlformats.org/officeDocument/2006/relationships/font" Target="fonts/Oswald-regular.fntdata"/><Relationship Id="rId21" Type="http://schemas.openxmlformats.org/officeDocument/2006/relationships/slide" Target="slides/slide17.xml"/><Relationship Id="rId43" Type="http://schemas.openxmlformats.org/officeDocument/2006/relationships/font" Target="fonts/Montserrat-bold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45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font" Target="fonts/PlayfairDisplay-bold.fntdata"/><Relationship Id="rId16" Type="http://schemas.openxmlformats.org/officeDocument/2006/relationships/slide" Target="slides/slide12.xml"/><Relationship Id="rId38" Type="http://schemas.openxmlformats.org/officeDocument/2006/relationships/font" Target="fonts/PlayfairDisplay-regular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ocs.google.com/document/d/1DqQLECixhBxSXBwXcZLz7LNBqCMXzMfOb8NjsFs04s0/edit" TargetMode="External"/><Relationship Id="rId4" Type="http://schemas.openxmlformats.org/officeDocument/2006/relationships/image" Target="../media/image0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mathworksheets4kids.com/properties/multiplication/rewrite-statement2.pdf" TargetMode="External"/><Relationship Id="rId4" Type="http://schemas.openxmlformats.org/officeDocument/2006/relationships/image" Target="../media/image04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00" y="62374"/>
            <a:ext cx="4524375" cy="504434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4812625" y="374325"/>
            <a:ext cx="3983700" cy="39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Which number is NOT a common multiple of 4 and 8? Explain in 2-3 sentences why (you can provide examples and draw a model).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1800"/>
              <a:t>16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1800"/>
              <a:t>24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1800"/>
              <a:t>28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1800"/>
              <a:t>32</a:t>
            </a:r>
          </a:p>
          <a:p>
            <a:pPr indent="-342900" lvl="0" marL="457200">
              <a:spcBef>
                <a:spcPts val="0"/>
              </a:spcBef>
              <a:buSzPct val="100000"/>
              <a:buAutoNum type="alphaUcPeriod"/>
            </a:pPr>
            <a:r>
              <a:rPr lang="en" sz="1800"/>
              <a:t>48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Tricks to finding GCF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Char char="★"/>
            </a:pPr>
            <a:r>
              <a:rPr lang="en" sz="2400"/>
              <a:t>Use a Venn Diagram to find the common factors 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Char char="★"/>
            </a:pPr>
            <a:r>
              <a:rPr lang="en" sz="2400"/>
              <a:t>Identify the largest factor as the GCF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Creating a Venn Diagram to find GCF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53225" y="1135050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GCF of 18 and 24?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20" name="Shape 120"/>
          <p:cNvSpPr/>
          <p:nvPr/>
        </p:nvSpPr>
        <p:spPr>
          <a:xfrm>
            <a:off x="1491500" y="1765700"/>
            <a:ext cx="3959100" cy="29121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3596000" y="1678700"/>
            <a:ext cx="3959100" cy="29991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2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greatest common factor (GCF) of 12 and 54?</a:t>
            </a:r>
          </a:p>
        </p:txBody>
      </p:sp>
      <p:sp>
        <p:nvSpPr>
          <p:cNvPr id="128" name="Shape 128"/>
          <p:cNvSpPr/>
          <p:nvPr/>
        </p:nvSpPr>
        <p:spPr>
          <a:xfrm>
            <a:off x="1491500" y="1765700"/>
            <a:ext cx="3959100" cy="29121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3365725" y="1656775"/>
            <a:ext cx="3959100" cy="29121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Trick to finding LCM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Multiply both numbers by 1, 2, 3, 4, 5, …. and then find the multiple that appears in both lists.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That number, is your LCM.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1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is the LCM of 3 and 5?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2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Matt has 7 red balls. Clara has 14 green balls. Erick has 10 blue balls. Find the LCM of these numbers.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a.)  7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b.) 33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c.)  145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d.)  70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3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Pencils come in packages of 10. Erasers come in packages of 12. Joe wants to purchase the smallest number of pencils and erasers, so that he will have exactly 1 erasers per pencil. How many packages of pencils and erasers should Joe buy?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159" name="Shape 159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GCF and LCM Practice</a:t>
            </a:r>
          </a:p>
        </p:txBody>
      </p:sp>
      <p:sp>
        <p:nvSpPr>
          <p:cNvPr id="160" name="Shape 16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7025" y="317100"/>
            <a:ext cx="3346025" cy="394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Distributive Property</a:t>
            </a:r>
          </a:p>
        </p:txBody>
      </p:sp>
      <p:sp>
        <p:nvSpPr>
          <p:cNvPr id="167" name="Shape 167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Distributive Property</a:t>
            </a:r>
            <a:r>
              <a:rPr lang="en"/>
              <a:t> - Multiplying a number by a group of numbers added together.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en"/>
              <a:t>Equivalent Expression</a:t>
            </a:r>
            <a:r>
              <a:rPr lang="en"/>
              <a:t> -  expressions that are the same, even though they look different.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144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4545275" y="231725"/>
            <a:ext cx="4313400" cy="4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Find the Greatest Common Factor (GCF) of each pair of numbers.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6, 8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16, 28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Review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★"/>
            </a:pPr>
            <a:r>
              <a:rPr lang="en"/>
              <a:t>Any number can be written as a sum of two (or more) numbers.</a:t>
            </a: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Example:				15</a:t>
            </a: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				    1 + 14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Review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★"/>
            </a:pPr>
            <a:r>
              <a:rPr lang="en"/>
              <a:t>A factor of a multiplication expression can be written as the sum of two numbers.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Example:			5    x     13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			5   x  (10 + 3)</a:t>
            </a:r>
          </a:p>
          <a:p>
            <a:pPr indent="-228600" lvl="0" marL="457200" rtl="0">
              <a:spcBef>
                <a:spcPts val="0"/>
              </a:spcBef>
              <a:buChar char="★"/>
            </a:pPr>
            <a:r>
              <a:rPr lang="en"/>
              <a:t>Parentheses can be used to show multiplication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Example:      5 x (10 + 3) = 5(10 + 3) </a:t>
            </a:r>
          </a:p>
        </p:txBody>
      </p:sp>
      <p:sp>
        <p:nvSpPr>
          <p:cNvPr id="186" name="Shape 186"/>
          <p:cNvSpPr/>
          <p:nvPr/>
        </p:nvSpPr>
        <p:spPr>
          <a:xfrm rot="-5396796">
            <a:off x="3354199" y="2285398"/>
            <a:ext cx="321900" cy="5727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Distributive Property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we want to write an equivalent expression for multiplying 5 x 13, we can use the Distributive Property.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5(10 + 3) = (5 x 10) + (5 x 3)</a:t>
            </a:r>
          </a:p>
        </p:txBody>
      </p:sp>
      <p:sp>
        <p:nvSpPr>
          <p:cNvPr id="193" name="Shape 193"/>
          <p:cNvSpPr/>
          <p:nvPr/>
        </p:nvSpPr>
        <p:spPr>
          <a:xfrm>
            <a:off x="427700" y="2467500"/>
            <a:ext cx="307200" cy="208500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427700" y="2434650"/>
            <a:ext cx="690900" cy="274200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Distributive Property 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can the Distributive Property help us to write an equivalent expression using the GCF for 24 + 9?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Find the GCF for 24 and 9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Rewrite the expression 24 + 9 using the factor pairs with the GCF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Take out the GCF and multiply by it by the two addends.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Example:  24 + 9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1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the distributive property to write an equivalent expression using the GCF for 15 + 45.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2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/>
              <a:t>Use the distributive property to write an equivalent expression using the GCF for 6 + 8.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218" name="Shape 218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Distributive Property Practice</a:t>
            </a:r>
          </a:p>
        </p:txBody>
      </p:sp>
      <p:sp>
        <p:nvSpPr>
          <p:cNvPr id="219" name="Shape 2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20" name="Shape 2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9499" y="724200"/>
            <a:ext cx="3837000" cy="3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Factorization</a:t>
            </a:r>
          </a:p>
        </p:txBody>
      </p:sp>
      <p:sp>
        <p:nvSpPr>
          <p:cNvPr id="226" name="Shape 226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many ways...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many factor pairs can you find for the number 100? List all the possible factor pairs.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Did you know...</a:t>
            </a: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number 100 is also the product of three factors!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Example: 2 x 2 x 25 or 2 x 5 x 10.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71300" y="196050"/>
            <a:ext cx="4518600" cy="4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What is the GCF of 8 and 12?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2.)      What is the LCM of 8 and 12?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Can we...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100 as a product of 4 factors: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factor Trees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Factor trees show how different factor string are related.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This factor tree represents the factor string 2 x 50 = 100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		100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	  2       x      50</a:t>
            </a:r>
          </a:p>
        </p:txBody>
      </p:sp>
      <p:cxnSp>
        <p:nvCxnSpPr>
          <p:cNvPr id="251" name="Shape 251"/>
          <p:cNvCxnSpPr/>
          <p:nvPr/>
        </p:nvCxnSpPr>
        <p:spPr>
          <a:xfrm flipH="1">
            <a:off x="1933850" y="2638025"/>
            <a:ext cx="499200" cy="29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2" name="Shape 252"/>
          <p:cNvCxnSpPr/>
          <p:nvPr/>
        </p:nvCxnSpPr>
        <p:spPr>
          <a:xfrm>
            <a:off x="2424150" y="2620200"/>
            <a:ext cx="499200" cy="29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Factor trees</a:t>
            </a: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Show the factor tree for the following factor string: 2 x 5 x 10 = 100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Factor String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factor string does this factor tree represent?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				100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					4        x     25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		2    x    2    x   5  x   5</a:t>
            </a:r>
          </a:p>
        </p:txBody>
      </p:sp>
      <p:cxnSp>
        <p:nvCxnSpPr>
          <p:cNvPr id="265" name="Shape 265"/>
          <p:cNvCxnSpPr/>
          <p:nvPr/>
        </p:nvCxnSpPr>
        <p:spPr>
          <a:xfrm flipH="1">
            <a:off x="2852025" y="2130025"/>
            <a:ext cx="507900" cy="33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6" name="Shape 266"/>
          <p:cNvCxnSpPr/>
          <p:nvPr/>
        </p:nvCxnSpPr>
        <p:spPr>
          <a:xfrm>
            <a:off x="3351025" y="2165675"/>
            <a:ext cx="392100" cy="2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7" name="Shape 267"/>
          <p:cNvCxnSpPr/>
          <p:nvPr/>
        </p:nvCxnSpPr>
        <p:spPr>
          <a:xfrm flipH="1" rot="10800000">
            <a:off x="2361750" y="2629225"/>
            <a:ext cx="329700" cy="29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8" name="Shape 268"/>
          <p:cNvCxnSpPr/>
          <p:nvPr/>
        </p:nvCxnSpPr>
        <p:spPr>
          <a:xfrm>
            <a:off x="2789550" y="2629125"/>
            <a:ext cx="169200" cy="32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9" name="Shape 269"/>
          <p:cNvCxnSpPr/>
          <p:nvPr/>
        </p:nvCxnSpPr>
        <p:spPr>
          <a:xfrm flipH="1">
            <a:off x="3609450" y="2646950"/>
            <a:ext cx="124800" cy="2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0" name="Shape 270"/>
          <p:cNvCxnSpPr/>
          <p:nvPr/>
        </p:nvCxnSpPr>
        <p:spPr>
          <a:xfrm>
            <a:off x="3823375" y="2673675"/>
            <a:ext cx="249600" cy="24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GCF &amp; LCM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CMP3: Mathematics Background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 - Recab from 5th grade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Prime Number </a:t>
            </a:r>
            <a:r>
              <a:rPr lang="en" sz="2200"/>
              <a:t>- have exactly two factors, 1 and itself.</a:t>
            </a:r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Composite Number</a:t>
            </a:r>
            <a:r>
              <a:rPr lang="en" sz="2200"/>
              <a:t> - divided evenly by numbers other than one and itself.</a:t>
            </a:r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Even Number</a:t>
            </a:r>
            <a:r>
              <a:rPr lang="en" sz="2200"/>
              <a:t> - have a factor of two or are divisible by two</a:t>
            </a:r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Odd Numbers </a:t>
            </a:r>
            <a:r>
              <a:rPr lang="en" sz="2200"/>
              <a:t>- do not have a factor of two or are not divisible by two.</a:t>
            </a:r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Square Number </a:t>
            </a:r>
            <a:r>
              <a:rPr lang="en" sz="2200"/>
              <a:t>- also known as perfect square. It is the product of some integer with itself.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 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125225" y="10177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b="1" lang="en" sz="2400"/>
              <a:t>Factor</a:t>
            </a:r>
            <a:r>
              <a:rPr lang="en" sz="2400"/>
              <a:t> - a number or quantity that when multiplied with another produces a given number or expression.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b="1" lang="en" sz="2400"/>
              <a:t>Multiple</a:t>
            </a:r>
            <a:r>
              <a:rPr lang="en" sz="2400"/>
              <a:t> - a number that can be divided by another number without a remainder.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b="1" lang="en" sz="2400"/>
              <a:t>Factor Pair </a:t>
            </a:r>
            <a:r>
              <a:rPr lang="en" sz="2400"/>
              <a:t>- a set of two numbers, which when multiplied result in a definite number.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b="1" lang="en" sz="2200"/>
              <a:t>Greatest Common Factor (GCF) -</a:t>
            </a:r>
            <a:r>
              <a:rPr lang="en" sz="2200"/>
              <a:t> The greatest factor that divides two numbers.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Least Common Multiple (LCM)</a:t>
            </a:r>
            <a:r>
              <a:rPr lang="en" sz="2200"/>
              <a:t> - The smallest number that they both divide evenly into.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take a look at Factors and Multiples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know that 3 x 4 = 12. 		But what does this mean exactly?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This means that 3 is a factor of 12 and that 4 is a factor of 12. Therefore,  3 and 4 are a factor pair because their product is equal to 12.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Let’s take a look at Factors and Multiples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descr="Screenshot 2016-08-27 at 11.51.07 AM.png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500" y="1597862"/>
            <a:ext cx="8569100" cy="194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